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5" r:id="rId3"/>
    <p:sldId id="284" r:id="rId4"/>
    <p:sldId id="282" r:id="rId5"/>
    <p:sldId id="281" r:id="rId6"/>
    <p:sldId id="280" r:id="rId7"/>
    <p:sldId id="276" r:id="rId8"/>
    <p:sldId id="277" r:id="rId9"/>
    <p:sldId id="289" r:id="rId10"/>
    <p:sldId id="274" r:id="rId11"/>
    <p:sldId id="267" r:id="rId12"/>
    <p:sldId id="272" r:id="rId13"/>
    <p:sldId id="270" r:id="rId14"/>
    <p:sldId id="271" r:id="rId15"/>
    <p:sldId id="275" r:id="rId16"/>
    <p:sldId id="288" r:id="rId17"/>
    <p:sldId id="263" r:id="rId18"/>
    <p:sldId id="283" r:id="rId19"/>
    <p:sldId id="287" r:id="rId20"/>
    <p:sldId id="266" r:id="rId21"/>
    <p:sldId id="265" r:id="rId22"/>
    <p:sldId id="264" r:id="rId23"/>
    <p:sldId id="262" r:id="rId24"/>
    <p:sldId id="260" r:id="rId25"/>
    <p:sldId id="269" r:id="rId26"/>
    <p:sldId id="259" r:id="rId27"/>
    <p:sldId id="286" r:id="rId28"/>
    <p:sldId id="261" r:id="rId29"/>
    <p:sldId id="257" r:id="rId30"/>
    <p:sldId id="268" r:id="rId31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0" autoAdjust="0"/>
    <p:restoredTop sz="94660"/>
  </p:normalViewPr>
  <p:slideViewPr>
    <p:cSldViewPr snapToGrid="0">
      <p:cViewPr varScale="1">
        <p:scale>
          <a:sx n="70" d="100"/>
          <a:sy n="70" d="100"/>
        </p:scale>
        <p:origin x="636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Kattintson ide az alcím mintájának szerkesztéséhez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0BC99-CC28-43EC-B6A5-8A12D5DFAC5F}" type="datetimeFigureOut">
              <a:rPr lang="hu-HU" smtClean="0"/>
              <a:t>2018. 06. 14.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A56F3-3F3D-4477-A543-5FA498A77FF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839961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random/>
      </p:transition>
    </mc:Choice>
    <mc:Fallback xmlns="">
      <p:transition spd="slow" advClick="0" advTm="500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0BC99-CC28-43EC-B6A5-8A12D5DFAC5F}" type="datetimeFigureOut">
              <a:rPr lang="hu-HU" smtClean="0"/>
              <a:t>2018. 06. 14.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A56F3-3F3D-4477-A543-5FA498A77FF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264473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random/>
      </p:transition>
    </mc:Choice>
    <mc:Fallback xmlns="">
      <p:transition spd="slow" advClick="0" advTm="500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0BC99-CC28-43EC-B6A5-8A12D5DFAC5F}" type="datetimeFigureOut">
              <a:rPr lang="hu-HU" smtClean="0"/>
              <a:t>2018. 06. 14.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A56F3-3F3D-4477-A543-5FA498A77FF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058998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random/>
      </p:transition>
    </mc:Choice>
    <mc:Fallback xmlns="">
      <p:transition spd="slow" advClick="0" advTm="500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0BC99-CC28-43EC-B6A5-8A12D5DFAC5F}" type="datetimeFigureOut">
              <a:rPr lang="hu-HU" smtClean="0"/>
              <a:t>2018. 06. 14.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A56F3-3F3D-4477-A543-5FA498A77FF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634294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random/>
      </p:transition>
    </mc:Choice>
    <mc:Fallback xmlns="">
      <p:transition spd="slow" advClick="0" advTm="500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0BC99-CC28-43EC-B6A5-8A12D5DFAC5F}" type="datetimeFigureOut">
              <a:rPr lang="hu-HU" smtClean="0"/>
              <a:t>2018. 06. 14.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A56F3-3F3D-4477-A543-5FA498A77FF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23071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random/>
      </p:transition>
    </mc:Choice>
    <mc:Fallback xmlns="">
      <p:transition spd="slow" advClick="0" advTm="500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0BC99-CC28-43EC-B6A5-8A12D5DFAC5F}" type="datetimeFigureOut">
              <a:rPr lang="hu-HU" smtClean="0"/>
              <a:t>2018. 06. 14.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A56F3-3F3D-4477-A543-5FA498A77FF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669879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random/>
      </p:transition>
    </mc:Choice>
    <mc:Fallback xmlns="">
      <p:transition spd="slow" advClick="0" advTm="500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0BC99-CC28-43EC-B6A5-8A12D5DFAC5F}" type="datetimeFigureOut">
              <a:rPr lang="hu-HU" smtClean="0"/>
              <a:t>2018. 06. 14.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A56F3-3F3D-4477-A543-5FA498A77FF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55669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random/>
      </p:transition>
    </mc:Choice>
    <mc:Fallback xmlns="">
      <p:transition spd="slow" advClick="0" advTm="500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0BC99-CC28-43EC-B6A5-8A12D5DFAC5F}" type="datetimeFigureOut">
              <a:rPr lang="hu-HU" smtClean="0"/>
              <a:t>2018. 06. 14.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A56F3-3F3D-4477-A543-5FA498A77FF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27288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random/>
      </p:transition>
    </mc:Choice>
    <mc:Fallback xmlns="">
      <p:transition spd="slow" advClick="0" advTm="500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0BC99-CC28-43EC-B6A5-8A12D5DFAC5F}" type="datetimeFigureOut">
              <a:rPr lang="hu-HU" smtClean="0"/>
              <a:t>2018. 06. 14.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A56F3-3F3D-4477-A543-5FA498A77FF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042718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random/>
      </p:transition>
    </mc:Choice>
    <mc:Fallback xmlns="">
      <p:transition spd="slow" advClick="0" advTm="500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0BC99-CC28-43EC-B6A5-8A12D5DFAC5F}" type="datetimeFigureOut">
              <a:rPr lang="hu-HU" smtClean="0"/>
              <a:t>2018. 06. 14.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A56F3-3F3D-4477-A543-5FA498A77FF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828834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random/>
      </p:transition>
    </mc:Choice>
    <mc:Fallback xmlns="">
      <p:transition spd="slow" advClick="0" advTm="500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0BC99-CC28-43EC-B6A5-8A12D5DFAC5F}" type="datetimeFigureOut">
              <a:rPr lang="hu-HU" smtClean="0"/>
              <a:t>2018. 06. 14.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A56F3-3F3D-4477-A543-5FA498A77FF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93209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random/>
      </p:transition>
    </mc:Choice>
    <mc:Fallback xmlns="">
      <p:transition spd="slow" advClick="0" advTm="500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80BC99-CC28-43EC-B6A5-8A12D5DFAC5F}" type="datetimeFigureOut">
              <a:rPr lang="hu-HU" smtClean="0"/>
              <a:t>2018. 06. 14.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AA56F3-3F3D-4477-A543-5FA498A77FF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0121550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random/>
      </p:transition>
    </mc:Choice>
    <mc:Fallback xmlns="">
      <p:transition spd="slow" advClick="0" advTm="500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5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9.jpg"/><Relationship Id="rId4" Type="http://schemas.openxmlformats.org/officeDocument/2006/relationships/image" Target="../media/image38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5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8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3.jpg"/><Relationship Id="rId4" Type="http://schemas.openxmlformats.org/officeDocument/2006/relationships/image" Target="../media/image52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9.jp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7" Type="http://schemas.openxmlformats.org/officeDocument/2006/relationships/image" Target="../media/image66.jp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5.jpg"/><Relationship Id="rId5" Type="http://schemas.openxmlformats.org/officeDocument/2006/relationships/image" Target="../media/image64.jpg"/><Relationship Id="rId4" Type="http://schemas.openxmlformats.org/officeDocument/2006/relationships/image" Target="../media/image63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jpg"/><Relationship Id="rId3" Type="http://schemas.openxmlformats.org/officeDocument/2006/relationships/image" Target="../media/image70.jpg"/><Relationship Id="rId7" Type="http://schemas.openxmlformats.org/officeDocument/2006/relationships/image" Target="../media/image74.jpg"/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3.jpg"/><Relationship Id="rId5" Type="http://schemas.openxmlformats.org/officeDocument/2006/relationships/image" Target="../media/image72.jpg"/><Relationship Id="rId4" Type="http://schemas.openxmlformats.org/officeDocument/2006/relationships/image" Target="../media/image71.jpg"/><Relationship Id="rId9" Type="http://schemas.openxmlformats.org/officeDocument/2006/relationships/image" Target="../media/image76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1.jp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.jpg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4.jpg"/><Relationship Id="rId4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076841" cy="3139671"/>
          </a:xfrm>
        </p:spPr>
        <p:txBody>
          <a:bodyPr/>
          <a:lstStyle/>
          <a:p>
            <a:r>
              <a:rPr lang="hu-HU" dirty="0" smtClean="0"/>
              <a:t>2017/2018 </a:t>
            </a:r>
            <a:r>
              <a:rPr lang="hu-HU" dirty="0" smtClean="0"/>
              <a:t/>
            </a:r>
            <a:br>
              <a:rPr lang="hu-HU" dirty="0" smtClean="0"/>
            </a:br>
            <a:r>
              <a:rPr lang="hu-HU" dirty="0" smtClean="0"/>
              <a:t>tanév</a:t>
            </a:r>
            <a:endParaRPr lang="hu-HU" dirty="0"/>
          </a:p>
        </p:txBody>
      </p:sp>
      <p:pic>
        <p:nvPicPr>
          <p:cNvPr id="4" name="3.Szomorú de nagyon szép szám 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5282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random/>
      </p:transition>
    </mc:Choice>
    <mc:Fallback xmlns="">
      <p:transition spd="slow" advClick="0" advTm="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21920" y="769778"/>
            <a:ext cx="2265680" cy="1325563"/>
          </a:xfrm>
        </p:spPr>
        <p:txBody>
          <a:bodyPr/>
          <a:lstStyle/>
          <a:p>
            <a:pPr algn="ctr"/>
            <a:r>
              <a:rPr lang="hu-HU" dirty="0" smtClean="0"/>
              <a:t>Húsvéti lelki </a:t>
            </a:r>
            <a:r>
              <a:rPr lang="hu-HU" dirty="0" smtClean="0"/>
              <a:t>nap</a:t>
            </a:r>
            <a:endParaRPr lang="hu-HU" dirty="0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409"/>
          <a:stretch/>
        </p:blipFill>
        <p:spPr>
          <a:xfrm>
            <a:off x="2903621" y="160178"/>
            <a:ext cx="9144000" cy="4772526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82" t="28186" r="10176" b="16257"/>
          <a:stretch/>
        </p:blipFill>
        <p:spPr>
          <a:xfrm>
            <a:off x="0" y="3048000"/>
            <a:ext cx="5197642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6159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random/>
      </p:transition>
    </mc:Choice>
    <mc:Fallback xmlns="">
      <p:transition spd="slow" advClick="0" advTm="5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075907" y="2076773"/>
            <a:ext cx="3795793" cy="1325563"/>
          </a:xfrm>
        </p:spPr>
        <p:txBody>
          <a:bodyPr/>
          <a:lstStyle/>
          <a:p>
            <a:pPr algn="ctr"/>
            <a:r>
              <a:rPr lang="hu-HU" dirty="0" smtClean="0"/>
              <a:t>Húsvéti lelkinap</a:t>
            </a:r>
            <a:endParaRPr lang="hu-HU" dirty="0"/>
          </a:p>
        </p:txBody>
      </p:sp>
      <p:pic>
        <p:nvPicPr>
          <p:cNvPr id="8" name="Kép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17" r="19661" b="12543"/>
          <a:stretch/>
        </p:blipFill>
        <p:spPr>
          <a:xfrm>
            <a:off x="108489" y="306549"/>
            <a:ext cx="8095442" cy="6191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4673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random/>
      </p:transition>
    </mc:Choice>
    <mc:Fallback xmlns="">
      <p:transition spd="slow" advClick="0" advTm="5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534332" y="194246"/>
            <a:ext cx="4069080" cy="1325563"/>
          </a:xfrm>
        </p:spPr>
        <p:txBody>
          <a:bodyPr/>
          <a:lstStyle/>
          <a:p>
            <a:pPr algn="ctr"/>
            <a:r>
              <a:rPr lang="hu-HU" dirty="0" smtClean="0"/>
              <a:t>Fenntarthatósági témahét</a:t>
            </a:r>
            <a:endParaRPr lang="hu-HU" dirty="0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075" y="1583527"/>
            <a:ext cx="6767593" cy="5075695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7794" y="426719"/>
            <a:ext cx="4226416" cy="6232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9166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random/>
      </p:transition>
    </mc:Choice>
    <mc:Fallback xmlns="">
      <p:transition spd="slow" advClick="0" advTm="5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56"/>
          <a:stretch/>
        </p:blipFill>
        <p:spPr>
          <a:xfrm>
            <a:off x="4443187" y="2329028"/>
            <a:ext cx="7449519" cy="425428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90074" y="382593"/>
            <a:ext cx="10515600" cy="1325563"/>
          </a:xfrm>
        </p:spPr>
        <p:txBody>
          <a:bodyPr/>
          <a:lstStyle/>
          <a:p>
            <a:pPr algn="ctr"/>
            <a:r>
              <a:rPr lang="hu-HU" dirty="0" smtClean="0"/>
              <a:t>Föld napja</a:t>
            </a:r>
            <a:endParaRPr lang="hu-HU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245" y="382593"/>
            <a:ext cx="3551049" cy="473473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950901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random/>
      </p:transition>
    </mc:Choice>
    <mc:Fallback xmlns="">
      <p:transition spd="slow" advClick="0" advTm="5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144187"/>
          </a:xfrm>
          <a:prstGeom prst="rect">
            <a:avLst/>
          </a:prstGeom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663440" y="4876165"/>
            <a:ext cx="3581400" cy="1325563"/>
          </a:xfrm>
        </p:spPr>
        <p:txBody>
          <a:bodyPr/>
          <a:lstStyle/>
          <a:p>
            <a:pPr algn="ctr"/>
            <a:r>
              <a:rPr lang="hu-H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Anyák napja</a:t>
            </a:r>
            <a:endParaRPr lang="hu-H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66" b="6300"/>
          <a:stretch/>
        </p:blipFill>
        <p:spPr>
          <a:xfrm>
            <a:off x="0" y="0"/>
            <a:ext cx="6318713" cy="36885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Kép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26" r="9887" b="9396"/>
          <a:stretch/>
        </p:blipFill>
        <p:spPr>
          <a:xfrm>
            <a:off x="6694702" y="791414"/>
            <a:ext cx="5338285" cy="32933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Kép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40" b="22486"/>
          <a:stretch/>
        </p:blipFill>
        <p:spPr>
          <a:xfrm>
            <a:off x="251578" y="4078951"/>
            <a:ext cx="3297533" cy="30106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60535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random/>
      </p:transition>
    </mc:Choice>
    <mc:Fallback xmlns="">
      <p:transition spd="slow" advClick="0" advTm="5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Kép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06" t="7909" b="24746"/>
          <a:stretch/>
        </p:blipFill>
        <p:spPr>
          <a:xfrm>
            <a:off x="4484176" y="0"/>
            <a:ext cx="7707824" cy="461849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-258306" y="0"/>
            <a:ext cx="4298195" cy="1022887"/>
          </a:xfrm>
        </p:spPr>
        <p:txBody>
          <a:bodyPr>
            <a:normAutofit fontScale="90000"/>
          </a:bodyPr>
          <a:lstStyle/>
          <a:p>
            <a:pPr algn="ctr"/>
            <a:r>
              <a:rPr lang="hu-HU" dirty="0" smtClean="0"/>
              <a:t>Teremtésvédelmi nap - alsó tagozat</a:t>
            </a:r>
            <a:endParaRPr lang="hu-HU" dirty="0"/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37" r="21818"/>
          <a:stretch/>
        </p:blipFill>
        <p:spPr>
          <a:xfrm>
            <a:off x="7206712" y="2595966"/>
            <a:ext cx="3440624" cy="426203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8" name="Kép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74" t="6328" r="27345" b="3051"/>
          <a:stretch/>
        </p:blipFill>
        <p:spPr>
          <a:xfrm>
            <a:off x="0" y="1255362"/>
            <a:ext cx="4274750" cy="549415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489231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random/>
      </p:transition>
    </mc:Choice>
    <mc:Fallback xmlns="">
      <p:transition spd="slow" advClick="0" advTm="5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ím 1"/>
          <p:cNvSpPr txBox="1">
            <a:spLocks/>
          </p:cNvSpPr>
          <p:nvPr/>
        </p:nvSpPr>
        <p:spPr>
          <a:xfrm>
            <a:off x="0" y="312820"/>
            <a:ext cx="4298195" cy="10228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u-HU" dirty="0" smtClean="0"/>
              <a:t>Teremtésvédelmi nap -  felső tagozat</a:t>
            </a:r>
            <a:endParaRPr lang="hu-HU" dirty="0"/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5955" y="90438"/>
            <a:ext cx="7445319" cy="418799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7" name="Kép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83" t="13333" b="23041"/>
          <a:stretch/>
        </p:blipFill>
        <p:spPr>
          <a:xfrm>
            <a:off x="218487" y="2140618"/>
            <a:ext cx="4079708" cy="436345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5" name="Kép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46" t="11673" r="13134" b="11522"/>
          <a:stretch/>
        </p:blipFill>
        <p:spPr>
          <a:xfrm>
            <a:off x="6770658" y="2516603"/>
            <a:ext cx="4652211" cy="401052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457447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random/>
      </p:transition>
    </mc:Choice>
    <mc:Fallback xmlns="">
      <p:transition spd="slow" advClick="0" advTm="5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0" y="929439"/>
            <a:ext cx="4668864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hu-HU" dirty="0"/>
              <a:t>Fenntarthatósági témahét, komplex tanulmányi verseny</a:t>
            </a:r>
            <a:endParaRPr lang="hu-HU" dirty="0"/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6346" y="3084162"/>
            <a:ext cx="4680488" cy="3510366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7" name="Kép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07" t="18531" r="10226" b="12543"/>
          <a:stretch/>
        </p:blipFill>
        <p:spPr>
          <a:xfrm>
            <a:off x="207822" y="3223647"/>
            <a:ext cx="5118429" cy="3572359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8" name="Kép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50" t="27119" r="15650" b="20677"/>
          <a:stretch/>
        </p:blipFill>
        <p:spPr>
          <a:xfrm>
            <a:off x="4546170" y="185979"/>
            <a:ext cx="5486400" cy="3580109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1534953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random/>
      </p:transition>
    </mc:Choice>
    <mc:Fallback xmlns="">
      <p:transition spd="slow" advClick="0" advTm="5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dirty="0" smtClean="0"/>
              <a:t>Költészet napja</a:t>
            </a:r>
            <a:br>
              <a:rPr lang="hu-HU" dirty="0" smtClean="0"/>
            </a:br>
            <a:r>
              <a:rPr lang="hu-HU" dirty="0" smtClean="0"/>
              <a:t>Kicsik és …</a:t>
            </a:r>
            <a:endParaRPr lang="hu-HU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68" b="23728"/>
          <a:stretch/>
        </p:blipFill>
        <p:spPr>
          <a:xfrm>
            <a:off x="0" y="2069023"/>
            <a:ext cx="12192000" cy="4176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336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random/>
      </p:transition>
    </mc:Choice>
    <mc:Fallback xmlns="">
      <p:transition spd="slow" advClick="0" advTm="5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… nagyok</a:t>
            </a:r>
            <a:endParaRPr lang="hu-HU" dirty="0"/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620" y="1690688"/>
            <a:ext cx="3655663" cy="487421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597" y="365125"/>
            <a:ext cx="3480984" cy="464131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4078" y="2401374"/>
            <a:ext cx="3217513" cy="429001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5087" y="253996"/>
            <a:ext cx="3000215" cy="400028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04534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random/>
      </p:transition>
    </mc:Choice>
    <mc:Fallback xmlns="">
      <p:transition spd="slow" advClick="0" advTm="5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944532" y="859697"/>
            <a:ext cx="4136756" cy="1325563"/>
          </a:xfrm>
        </p:spPr>
        <p:txBody>
          <a:bodyPr/>
          <a:lstStyle/>
          <a:p>
            <a:pPr algn="ctr"/>
            <a:r>
              <a:rPr lang="hu-HU" dirty="0" smtClean="0"/>
              <a:t>Tanévnyitó szentmise</a:t>
            </a:r>
            <a:endParaRPr lang="hu-HU" dirty="0"/>
          </a:p>
        </p:txBody>
      </p:sp>
      <p:pic>
        <p:nvPicPr>
          <p:cNvPr id="5122" name="Picture 2" descr="Magdolna LovÃ¡sznÃ© TÃ¶rÃ¶k fÃ©nykÃ©pe.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690"/>
          <a:stretch/>
        </p:blipFill>
        <p:spPr bwMode="auto">
          <a:xfrm>
            <a:off x="196518" y="163773"/>
            <a:ext cx="5029200" cy="5423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Magdolna LovÃ¡sznÃ© TÃ¶rÃ¶k fÃ©nykÃ©pe.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562" r="30291"/>
          <a:stretch/>
        </p:blipFill>
        <p:spPr bwMode="auto">
          <a:xfrm>
            <a:off x="5526649" y="2875424"/>
            <a:ext cx="6374199" cy="3725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2320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random/>
      </p:transition>
    </mc:Choice>
    <mc:Fallback xmlns="">
      <p:transition spd="slow" advClick="0" advTm="5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8199" y="0"/>
            <a:ext cx="10515600" cy="1325563"/>
          </a:xfrm>
        </p:spPr>
        <p:txBody>
          <a:bodyPr/>
          <a:lstStyle/>
          <a:p>
            <a:pPr algn="ctr"/>
            <a:r>
              <a:rPr lang="hu-HU" dirty="0" smtClean="0"/>
              <a:t>Elsőáldozás</a:t>
            </a:r>
            <a:br>
              <a:rPr lang="hu-HU" dirty="0" smtClean="0"/>
            </a:br>
            <a:r>
              <a:rPr lang="hu-HU" dirty="0" smtClean="0"/>
              <a:t>Lelketek tisztaságát őrizzétek örökké!</a:t>
            </a:r>
            <a:endParaRPr lang="hu-HU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89" b="7118"/>
          <a:stretch/>
        </p:blipFill>
        <p:spPr>
          <a:xfrm>
            <a:off x="1525062" y="1325563"/>
            <a:ext cx="9141873" cy="5362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332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random/>
      </p:transition>
    </mc:Choice>
    <mc:Fallback xmlns="">
      <p:transition spd="slow" advClick="0" advTm="5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15" b="7797"/>
          <a:stretch/>
        </p:blipFill>
        <p:spPr>
          <a:xfrm>
            <a:off x="3122908" y="214474"/>
            <a:ext cx="9144000" cy="452550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586780" y="5136208"/>
            <a:ext cx="5454112" cy="1325563"/>
          </a:xfrm>
        </p:spPr>
        <p:txBody>
          <a:bodyPr/>
          <a:lstStyle/>
          <a:p>
            <a:pPr algn="ctr"/>
            <a:r>
              <a:rPr lang="hu-HU" dirty="0" smtClean="0"/>
              <a:t>Szentkúti zarándoklat</a:t>
            </a:r>
            <a:endParaRPr lang="hu-HU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816" y="2398363"/>
            <a:ext cx="5946183" cy="445963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212200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random/>
      </p:transition>
    </mc:Choice>
    <mc:Fallback xmlns="">
      <p:transition spd="slow" advClick="0" advTm="5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ép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8357" y="2690018"/>
            <a:ext cx="6154801" cy="4108330"/>
          </a:xfrm>
          <a:prstGeom prst="rect">
            <a:avLst/>
          </a:prstGeom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37474" y="279500"/>
            <a:ext cx="6483568" cy="1325563"/>
          </a:xfrm>
        </p:spPr>
        <p:txBody>
          <a:bodyPr/>
          <a:lstStyle/>
          <a:p>
            <a:pPr algn="ctr"/>
            <a:r>
              <a:rPr lang="hu-HU" dirty="0" smtClean="0"/>
              <a:t>Pünkösdi </a:t>
            </a:r>
            <a:r>
              <a:rPr lang="hu-HU" dirty="0" smtClean="0"/>
              <a:t>egyházközösségi délután</a:t>
            </a:r>
            <a:endParaRPr lang="hu-HU" dirty="0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474" y="1845670"/>
            <a:ext cx="5782842" cy="3860047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48"/>
          <a:stretch/>
        </p:blipFill>
        <p:spPr>
          <a:xfrm>
            <a:off x="6621042" y="77492"/>
            <a:ext cx="5550367" cy="3217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657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random/>
      </p:transition>
    </mc:Choice>
    <mc:Fallback xmlns="">
      <p:transition spd="slow" advClick="0" advTm="5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65496" y="0"/>
            <a:ext cx="10515600" cy="1325563"/>
          </a:xfrm>
        </p:spPr>
        <p:txBody>
          <a:bodyPr/>
          <a:lstStyle/>
          <a:p>
            <a:pPr algn="ctr"/>
            <a:r>
              <a:rPr lang="hu-HU" dirty="0" smtClean="0"/>
              <a:t>Mátraszentimre</a:t>
            </a:r>
            <a:endParaRPr lang="hu-HU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034"/>
          <a:stretch/>
        </p:blipFill>
        <p:spPr>
          <a:xfrm>
            <a:off x="99220" y="1325563"/>
            <a:ext cx="12048151" cy="5237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479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random/>
      </p:transition>
    </mc:Choice>
    <mc:Fallback xmlns="">
      <p:transition spd="slow" advClick="0" advTm="5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144997" y="0"/>
            <a:ext cx="6897392" cy="1325563"/>
          </a:xfrm>
        </p:spPr>
        <p:txBody>
          <a:bodyPr/>
          <a:lstStyle/>
          <a:p>
            <a:pPr algn="ctr"/>
            <a:r>
              <a:rPr lang="hu-HU" dirty="0"/>
              <a:t>IV. </a:t>
            </a:r>
            <a:r>
              <a:rPr lang="hu-HU" dirty="0" smtClean="0"/>
              <a:t>Béla-nap</a:t>
            </a:r>
            <a:r>
              <a:rPr lang="hu-HU" dirty="0"/>
              <a:t/>
            </a:r>
            <a:br>
              <a:rPr lang="hu-HU" dirty="0"/>
            </a:br>
            <a:r>
              <a:rPr lang="hu-HU" dirty="0"/>
              <a:t>Vidámság-Jókedv-Szórakozás</a:t>
            </a:r>
            <a:endParaRPr lang="hu-HU" dirty="0"/>
          </a:p>
        </p:txBody>
      </p:sp>
      <p:pic>
        <p:nvPicPr>
          <p:cNvPr id="13" name="Kép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25563"/>
            <a:ext cx="6177595" cy="4634274"/>
          </a:xfrm>
          <a:prstGeom prst="rect">
            <a:avLst/>
          </a:prstGeom>
        </p:spPr>
      </p:pic>
      <p:pic>
        <p:nvPicPr>
          <p:cNvPr id="15" name="Kép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166" y="1611823"/>
            <a:ext cx="6497444" cy="4874217"/>
          </a:xfrm>
          <a:prstGeom prst="rect">
            <a:avLst/>
          </a:prstGeom>
        </p:spPr>
      </p:pic>
      <p:pic>
        <p:nvPicPr>
          <p:cNvPr id="16" name="Kép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5063" y="1898186"/>
            <a:ext cx="6611547" cy="4959814"/>
          </a:xfrm>
          <a:prstGeom prst="rect">
            <a:avLst/>
          </a:prstGeom>
        </p:spPr>
      </p:pic>
      <p:pic>
        <p:nvPicPr>
          <p:cNvPr id="17" name="Kép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4997" y="1611822"/>
            <a:ext cx="6497444" cy="4874217"/>
          </a:xfrm>
          <a:prstGeom prst="rect">
            <a:avLst/>
          </a:prstGeom>
        </p:spPr>
      </p:pic>
      <p:pic>
        <p:nvPicPr>
          <p:cNvPr id="18" name="Kép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8940" y="1751308"/>
            <a:ext cx="6807339" cy="5106692"/>
          </a:xfrm>
          <a:prstGeom prst="rect">
            <a:avLst/>
          </a:prstGeom>
        </p:spPr>
      </p:pic>
      <p:pic>
        <p:nvPicPr>
          <p:cNvPr id="19" name="Kép 1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8" t="31638" r="34799" b="10961"/>
          <a:stretch/>
        </p:blipFill>
        <p:spPr>
          <a:xfrm>
            <a:off x="4742705" y="1823220"/>
            <a:ext cx="6553648" cy="4662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458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random/>
      </p:transition>
    </mc:Choice>
    <mc:Fallback xmlns="">
      <p:transition spd="slow" advClick="0" advTm="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9000"/>
                            </p:stCondLst>
                            <p:childTnLst>
                              <p:par>
                                <p:cTn id="23" presetID="47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000"/>
                            </p:stCondLst>
                            <p:childTnLst>
                              <p:par>
                                <p:cTn id="29" presetID="47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0"/>
                            </p:stCondLst>
                            <p:childTnLst>
                              <p:par>
                                <p:cTn id="35" presetID="47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80190" y="131277"/>
            <a:ext cx="4245244" cy="1325563"/>
          </a:xfrm>
        </p:spPr>
        <p:txBody>
          <a:bodyPr/>
          <a:lstStyle/>
          <a:p>
            <a:pPr algn="ctr"/>
            <a:r>
              <a:rPr lang="hu-HU" dirty="0"/>
              <a:t>Érseki kitüntetés </a:t>
            </a:r>
            <a:r>
              <a:rPr lang="hu-HU" dirty="0" smtClean="0"/>
              <a:t> </a:t>
            </a:r>
            <a:r>
              <a:rPr lang="hu-HU" dirty="0" err="1"/>
              <a:t>Szerémi</a:t>
            </a:r>
            <a:r>
              <a:rPr lang="hu-HU" dirty="0"/>
              <a:t> Fanni 8.c</a:t>
            </a:r>
            <a:endParaRPr lang="hu-HU" dirty="0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05" b="11553"/>
          <a:stretch/>
        </p:blipFill>
        <p:spPr>
          <a:xfrm>
            <a:off x="170483" y="1828800"/>
            <a:ext cx="4399968" cy="452550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Cím 1"/>
          <p:cNvSpPr txBox="1">
            <a:spLocks/>
          </p:cNvSpPr>
          <p:nvPr/>
        </p:nvSpPr>
        <p:spPr>
          <a:xfrm>
            <a:off x="6586650" y="131278"/>
            <a:ext cx="424524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u-HU" dirty="0" err="1" smtClean="0"/>
              <a:t>Főegyházmegyei</a:t>
            </a:r>
            <a:r>
              <a:rPr lang="hu-HU" dirty="0" smtClean="0"/>
              <a:t> tanévzáró</a:t>
            </a:r>
            <a:endParaRPr lang="hu-HU" dirty="0"/>
          </a:p>
        </p:txBody>
      </p:sp>
      <p:pic>
        <p:nvPicPr>
          <p:cNvPr id="9" name="Kép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56" t="42938" r="9352" b="6214"/>
          <a:stretch/>
        </p:blipFill>
        <p:spPr>
          <a:xfrm>
            <a:off x="3564611" y="2017505"/>
            <a:ext cx="8431079" cy="390327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834863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random/>
      </p:transition>
    </mc:Choice>
    <mc:Fallback xmlns="">
      <p:transition spd="slow" advClick="0" advTm="5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0" y="-3504"/>
            <a:ext cx="4819650" cy="1325563"/>
          </a:xfrm>
        </p:spPr>
        <p:txBody>
          <a:bodyPr>
            <a:normAutofit/>
          </a:bodyPr>
          <a:lstStyle/>
          <a:p>
            <a:pPr algn="ctr"/>
            <a:r>
              <a:rPr lang="hu-HU" dirty="0" smtClean="0"/>
              <a:t>Jó tanulók fogadása</a:t>
            </a:r>
            <a:endParaRPr lang="hu-HU" dirty="0"/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9492" y="330818"/>
            <a:ext cx="7341031" cy="5505773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3" y="999469"/>
            <a:ext cx="5130339" cy="6858000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03"/>
          <a:stretch/>
        </p:blipFill>
        <p:spPr>
          <a:xfrm>
            <a:off x="17694" y="1058980"/>
            <a:ext cx="9141873" cy="5246176"/>
          </a:xfrm>
          <a:prstGeom prst="rect">
            <a:avLst/>
          </a:prstGeom>
        </p:spPr>
      </p:pic>
      <p:pic>
        <p:nvPicPr>
          <p:cNvPr id="9" name="Kép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15"/>
          <a:stretch/>
        </p:blipFill>
        <p:spPr>
          <a:xfrm>
            <a:off x="406395" y="1110716"/>
            <a:ext cx="9141873" cy="5060197"/>
          </a:xfrm>
          <a:prstGeom prst="rect">
            <a:avLst/>
          </a:prstGeom>
        </p:spPr>
      </p:pic>
      <p:pic>
        <p:nvPicPr>
          <p:cNvPr id="10" name="Kép 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89"/>
          <a:stretch/>
        </p:blipFill>
        <p:spPr>
          <a:xfrm>
            <a:off x="727302" y="1315700"/>
            <a:ext cx="9141873" cy="5075695"/>
          </a:xfrm>
          <a:prstGeom prst="rect">
            <a:avLst/>
          </a:prstGeom>
        </p:spPr>
      </p:pic>
      <p:pic>
        <p:nvPicPr>
          <p:cNvPr id="11" name="Kép 10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57"/>
          <a:stretch/>
        </p:blipFill>
        <p:spPr>
          <a:xfrm>
            <a:off x="1129024" y="1535185"/>
            <a:ext cx="9141873" cy="5571640"/>
          </a:xfrm>
          <a:prstGeom prst="rect">
            <a:avLst/>
          </a:prstGeom>
        </p:spPr>
      </p:pic>
      <p:pic>
        <p:nvPicPr>
          <p:cNvPr id="12" name="Kép 11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87"/>
          <a:stretch/>
        </p:blipFill>
        <p:spPr>
          <a:xfrm>
            <a:off x="1423889" y="1717842"/>
            <a:ext cx="9141873" cy="5535290"/>
          </a:xfrm>
          <a:prstGeom prst="rect">
            <a:avLst/>
          </a:prstGeom>
        </p:spPr>
      </p:pic>
      <p:pic>
        <p:nvPicPr>
          <p:cNvPr id="13" name="Kép 12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65"/>
          <a:stretch/>
        </p:blipFill>
        <p:spPr>
          <a:xfrm>
            <a:off x="1787976" y="1864712"/>
            <a:ext cx="9141873" cy="5571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6923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random/>
      </p:transition>
    </mc:Choice>
    <mc:Fallback xmlns="">
      <p:transition spd="slow" advClick="0" advTm="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9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42253" y="132650"/>
            <a:ext cx="4834180" cy="1325563"/>
          </a:xfrm>
        </p:spPr>
        <p:txBody>
          <a:bodyPr/>
          <a:lstStyle/>
          <a:p>
            <a:pPr algn="ctr"/>
            <a:r>
              <a:rPr lang="hu-HU" dirty="0" smtClean="0"/>
              <a:t>Fairplay-díjas  </a:t>
            </a:r>
            <a:r>
              <a:rPr lang="hu-HU" dirty="0"/>
              <a:t>Bodnár Viktória 8.c</a:t>
            </a:r>
            <a:endParaRPr lang="hu-HU" dirty="0"/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732"/>
          <a:stretch/>
        </p:blipFill>
        <p:spPr>
          <a:xfrm>
            <a:off x="900193" y="1458213"/>
            <a:ext cx="3378845" cy="52990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Kép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506"/>
          <a:stretch/>
        </p:blipFill>
        <p:spPr>
          <a:xfrm>
            <a:off x="5734373" y="1458213"/>
            <a:ext cx="5143500" cy="53145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Cím 1"/>
          <p:cNvSpPr txBox="1">
            <a:spLocks/>
          </p:cNvSpPr>
          <p:nvPr/>
        </p:nvSpPr>
        <p:spPr>
          <a:xfrm>
            <a:off x="5889033" y="132649"/>
            <a:ext cx="483418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u-HU" dirty="0" smtClean="0"/>
              <a:t>Új diákpolgármester  </a:t>
            </a:r>
            <a:r>
              <a:rPr lang="hu-HU" dirty="0" err="1" smtClean="0"/>
              <a:t>Kotán</a:t>
            </a:r>
            <a:r>
              <a:rPr lang="hu-HU" dirty="0" smtClean="0"/>
              <a:t> Eszter 7.b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997126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random/>
      </p:transition>
    </mc:Choice>
    <mc:Fallback xmlns="">
      <p:transition spd="slow" advClick="0" advTm="5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45513" y="4122320"/>
            <a:ext cx="2423615" cy="1325563"/>
          </a:xfrm>
        </p:spPr>
        <p:txBody>
          <a:bodyPr/>
          <a:lstStyle/>
          <a:p>
            <a:r>
              <a:rPr lang="hu-HU" dirty="0" smtClean="0"/>
              <a:t>Szerenád</a:t>
            </a:r>
            <a:endParaRPr lang="hu-HU" dirty="0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75" t="29228" r="13877" b="31225"/>
          <a:stretch/>
        </p:blipFill>
        <p:spPr>
          <a:xfrm>
            <a:off x="0" y="0"/>
            <a:ext cx="6028840" cy="271220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Kép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76" t="26667" r="3542" b="6667"/>
          <a:stretch/>
        </p:blipFill>
        <p:spPr>
          <a:xfrm>
            <a:off x="3993396" y="2169532"/>
            <a:ext cx="8198604" cy="457200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Kép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66" t="37966" r="23298" b="33107"/>
          <a:stretch/>
        </p:blipFill>
        <p:spPr>
          <a:xfrm>
            <a:off x="6243233" y="30767"/>
            <a:ext cx="5780868" cy="198378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056356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random/>
      </p:transition>
    </mc:Choice>
    <mc:Fallback xmlns="">
      <p:transition spd="slow" advClick="0" advTm="5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ép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5875" y="-272610"/>
            <a:ext cx="7906125" cy="5217219"/>
          </a:xfrm>
          <a:prstGeom prst="rect">
            <a:avLst/>
          </a:prstGeom>
        </p:spPr>
      </p:pic>
      <p:sp>
        <p:nvSpPr>
          <p:cNvPr id="8" name="Tartalom helye 7"/>
          <p:cNvSpPr>
            <a:spLocks noGrp="1"/>
          </p:cNvSpPr>
          <p:nvPr>
            <p:ph idx="1"/>
          </p:nvPr>
        </p:nvSpPr>
        <p:spPr>
          <a:xfrm>
            <a:off x="0" y="0"/>
            <a:ext cx="12192000" cy="6858000"/>
          </a:xfrm>
        </p:spPr>
        <p:txBody>
          <a:bodyPr>
            <a:normAutofit/>
          </a:bodyPr>
          <a:lstStyle/>
          <a:p>
            <a:pPr marL="900113" indent="-900113">
              <a:buNone/>
            </a:pPr>
            <a:r>
              <a:rPr lang="hu-HU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hu-H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Vigyázz magadra a nyáron!</a:t>
            </a:r>
          </a:p>
          <a:p>
            <a:pPr marL="723900" indent="-723900">
              <a:buNone/>
            </a:pPr>
            <a:r>
              <a:rPr lang="hu-HU" sz="44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hu-H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Alud ki magad!</a:t>
            </a:r>
          </a:p>
          <a:p>
            <a:pPr marL="723900" indent="-723900">
              <a:buNone/>
            </a:pPr>
            <a:r>
              <a:rPr lang="hu-HU" sz="4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hu-HU" sz="32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Kerüld a rosszat!</a:t>
            </a:r>
          </a:p>
          <a:p>
            <a:pPr marL="723900" indent="-723900">
              <a:buNone/>
            </a:pPr>
            <a:r>
              <a:rPr lang="hu-HU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</a:t>
            </a:r>
            <a:r>
              <a:rPr lang="hu-H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Állj készen a jóra!</a:t>
            </a:r>
          </a:p>
          <a:p>
            <a:pPr marL="900113" indent="-900113">
              <a:buNone/>
            </a:pPr>
            <a:r>
              <a:rPr lang="hu-HU" sz="4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hu-H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Célod mindenek előtt Isten szeretetének továbbadása legyen, bárhol    töltöd a nyarat!</a:t>
            </a:r>
          </a:p>
          <a:p>
            <a:pPr marL="800100" indent="-800100">
              <a:buNone/>
            </a:pPr>
            <a:r>
              <a:rPr lang="hu-HU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</a:t>
            </a:r>
            <a:r>
              <a:rPr lang="hu-H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  Imádkozz minden nap!</a:t>
            </a:r>
          </a:p>
          <a:p>
            <a:pPr marL="723900" indent="-723900">
              <a:buNone/>
            </a:pPr>
            <a:r>
              <a:rPr lang="hu-HU" sz="4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Ó</a:t>
            </a:r>
            <a:r>
              <a:rPr lang="hu-HU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Óriási dolog, ha elmész szentmisére!</a:t>
            </a:r>
          </a:p>
          <a:p>
            <a:pPr marL="723900" indent="-723900" algn="ctr">
              <a:buNone/>
            </a:pPr>
            <a:r>
              <a:rPr lang="hu-HU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Szolgáljon a szünidő testi-lelki épülésedre!</a:t>
            </a:r>
          </a:p>
          <a:p>
            <a:pPr marL="0" indent="0">
              <a:buNone/>
            </a:pPr>
            <a:endParaRPr lang="hu-HU" dirty="0" smtClean="0"/>
          </a:p>
          <a:p>
            <a:pPr marL="0" indent="0">
              <a:buNone/>
            </a:pP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633505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random/>
      </p:transition>
    </mc:Choice>
    <mc:Fallback xmlns="">
      <p:transition spd="slow" advClick="0" advTm="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75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25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500"/>
                            </p:stCondLst>
                            <p:childTnLst>
                              <p:par>
                                <p:cTn id="19" presetID="3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25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25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25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25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8250"/>
                            </p:stCondLst>
                            <p:childTnLst>
                              <p:par>
                                <p:cTn id="26" presetID="3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25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25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25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25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1000"/>
                            </p:stCondLst>
                            <p:childTnLst>
                              <p:par>
                                <p:cTn id="33" presetID="3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25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25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25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25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3750"/>
                            </p:stCondLst>
                            <p:childTnLst>
                              <p:par>
                                <p:cTn id="40" presetID="3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25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25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25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25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6500"/>
                            </p:stCondLst>
                            <p:childTnLst>
                              <p:par>
                                <p:cTn id="47" presetID="3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25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25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25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25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9250"/>
                            </p:stCondLst>
                            <p:childTnLst>
                              <p:par>
                                <p:cTn id="54" presetID="45" presetClass="entr" presetSubtype="0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0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646277" y="-2646276"/>
            <a:ext cx="6897183" cy="12189737"/>
          </a:xfrm>
          <a:prstGeom prst="rect">
            <a:avLst/>
          </a:prstGeom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dirty="0" smtClean="0"/>
              <a:t>Őszi hulladékgyűjtés</a:t>
            </a:r>
            <a:endParaRPr lang="hu-HU" dirty="0"/>
          </a:p>
        </p:txBody>
      </p:sp>
      <p:pic>
        <p:nvPicPr>
          <p:cNvPr id="4098" name="Picture 2" descr="https://scontent-vie1-1.xx.fbcdn.net/v/t1.0-9/22279732_1598870806841262_3121573709765794722_n.jpg?_nc_cat=0&amp;oh=8f5585b4330b8a0007b1a0e7cb9c3c68&amp;oe=5BB6A99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559" y="1454161"/>
            <a:ext cx="4884999" cy="366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Magdolna LovÃ¡sznÃ© TÃ¶rÃ¶k fÃ©nykÃ©pe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6773" y="1439163"/>
            <a:ext cx="4904996" cy="3678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Magdolna LovÃ¡sznÃ© TÃ¶rÃ¶k fÃ©nykÃ©pe.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9791" y="3218436"/>
            <a:ext cx="4904996" cy="3678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7419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random/>
      </p:transition>
    </mc:Choice>
    <mc:Fallback xmlns="">
      <p:transition spd="slow" advClick="0" advTm="5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091916" cy="6801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42483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9502" y="121099"/>
            <a:ext cx="5474776" cy="1325563"/>
          </a:xfrm>
        </p:spPr>
        <p:txBody>
          <a:bodyPr/>
          <a:lstStyle/>
          <a:p>
            <a:pPr algn="ctr"/>
            <a:r>
              <a:rPr lang="hu-HU" dirty="0" smtClean="0"/>
              <a:t>A </a:t>
            </a:r>
            <a:r>
              <a:rPr lang="hu-HU" dirty="0"/>
              <a:t>Mikulás </a:t>
            </a:r>
            <a:r>
              <a:rPr lang="hu-HU" dirty="0" smtClean="0"/>
              <a:t>és segítői</a:t>
            </a:r>
            <a:r>
              <a:rPr lang="hu-HU" dirty="0"/>
              <a:t> </a:t>
            </a:r>
            <a:endParaRPr lang="hu-HU" dirty="0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95"/>
          <a:stretch/>
        </p:blipFill>
        <p:spPr>
          <a:xfrm>
            <a:off x="254190" y="1446662"/>
            <a:ext cx="5105400" cy="5411338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0658" y="1951630"/>
            <a:ext cx="5249840" cy="3937380"/>
          </a:xfrm>
          <a:prstGeom prst="rect">
            <a:avLst/>
          </a:prstGeom>
        </p:spPr>
      </p:pic>
      <p:sp>
        <p:nvSpPr>
          <p:cNvPr id="7" name="Cím 1"/>
          <p:cNvSpPr txBox="1">
            <a:spLocks/>
          </p:cNvSpPr>
          <p:nvPr/>
        </p:nvSpPr>
        <p:spPr>
          <a:xfrm>
            <a:off x="5885722" y="121099"/>
            <a:ext cx="547477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u-HU" dirty="0" smtClean="0"/>
              <a:t>Ádventi koszorúkötés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100599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random/>
      </p:transition>
    </mc:Choice>
    <mc:Fallback xmlns="">
      <p:transition spd="slow" advClick="0" advTm="5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04840" y="383354"/>
            <a:ext cx="2903350" cy="1325563"/>
          </a:xfrm>
        </p:spPr>
        <p:txBody>
          <a:bodyPr/>
          <a:lstStyle/>
          <a:p>
            <a:pPr algn="ctr"/>
            <a:r>
              <a:rPr lang="hu-HU" dirty="0" smtClean="0"/>
              <a:t>Karácsonyi lelki nap</a:t>
            </a:r>
            <a:endParaRPr lang="hu-HU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768"/>
          <a:stretch/>
        </p:blipFill>
        <p:spPr>
          <a:xfrm>
            <a:off x="67159" y="2154264"/>
            <a:ext cx="11964692" cy="47037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Kép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91" t="27327" r="24841" b="31145"/>
          <a:stretch/>
        </p:blipFill>
        <p:spPr>
          <a:xfrm>
            <a:off x="227308" y="100739"/>
            <a:ext cx="4277532" cy="19527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Kép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17" t="20671" r="19483" b="34636"/>
          <a:stretch/>
        </p:blipFill>
        <p:spPr>
          <a:xfrm>
            <a:off x="7408190" y="92988"/>
            <a:ext cx="4623661" cy="18597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917198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random/>
      </p:transition>
    </mc:Choice>
    <mc:Fallback xmlns="">
      <p:transition spd="slow" advClick="0" advTm="5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13899" y="227722"/>
            <a:ext cx="4838552" cy="1325563"/>
          </a:xfrm>
        </p:spPr>
        <p:txBody>
          <a:bodyPr>
            <a:normAutofit/>
          </a:bodyPr>
          <a:lstStyle/>
          <a:p>
            <a:pPr algn="ctr"/>
            <a:r>
              <a:rPr lang="hu-HU" dirty="0" smtClean="0"/>
              <a:t>6. osztályos tanulók </a:t>
            </a:r>
            <a:r>
              <a:rPr lang="hu-HU" dirty="0" smtClean="0"/>
              <a:t>pásztorjátéka</a:t>
            </a:r>
            <a:endParaRPr lang="hu-HU" dirty="0"/>
          </a:p>
        </p:txBody>
      </p:sp>
      <p:pic>
        <p:nvPicPr>
          <p:cNvPr id="3074" name="Picture 2" descr="Magdolna LovÃ¡sznÃ© TÃ¶rÃ¶k fÃ©nykÃ©pe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0186" y="2065953"/>
            <a:ext cx="3210192" cy="4280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Magdolna LovÃ¡sznÃ© TÃ¶rÃ¶k fÃ©nykÃ©pe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2451" y="261374"/>
            <a:ext cx="6707453" cy="5030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215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random/>
      </p:transition>
    </mc:Choice>
    <mc:Fallback xmlns="">
      <p:transition spd="slow" advClick="0" advTm="5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ím 1"/>
          <p:cNvSpPr>
            <a:spLocks noGrp="1"/>
          </p:cNvSpPr>
          <p:nvPr>
            <p:ph type="title"/>
          </p:nvPr>
        </p:nvSpPr>
        <p:spPr>
          <a:xfrm>
            <a:off x="439296" y="2593512"/>
            <a:ext cx="3208361" cy="887104"/>
          </a:xfrm>
        </p:spPr>
        <p:txBody>
          <a:bodyPr/>
          <a:lstStyle/>
          <a:p>
            <a:pPr algn="ctr"/>
            <a:r>
              <a:rPr lang="hu-HU" dirty="0" smtClean="0"/>
              <a:t>III. Liliombál</a:t>
            </a:r>
            <a:endParaRPr lang="hu-HU" dirty="0"/>
          </a:p>
        </p:txBody>
      </p:sp>
      <p:pic>
        <p:nvPicPr>
          <p:cNvPr id="9" name="Kép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573" y="131431"/>
            <a:ext cx="3344084" cy="2227996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31431"/>
            <a:ext cx="7620000" cy="5076825"/>
          </a:xfrm>
          <a:prstGeom prst="rect">
            <a:avLst/>
          </a:prstGeom>
        </p:spPr>
      </p:pic>
      <p:pic>
        <p:nvPicPr>
          <p:cNvPr id="10" name="Kép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529" y="3714701"/>
            <a:ext cx="2736938" cy="2987108"/>
          </a:xfrm>
          <a:prstGeom prst="rect">
            <a:avLst/>
          </a:prstGeom>
        </p:spPr>
      </p:pic>
      <p:pic>
        <p:nvPicPr>
          <p:cNvPr id="11" name="Kép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6311" y="4661458"/>
            <a:ext cx="3104866" cy="2068617"/>
          </a:xfrm>
          <a:prstGeom prst="rect">
            <a:avLst/>
          </a:prstGeom>
        </p:spPr>
      </p:pic>
      <p:pic>
        <p:nvPicPr>
          <p:cNvPr id="12" name="Kép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6866" y="4408227"/>
            <a:ext cx="3676958" cy="2449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9557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random/>
      </p:transition>
    </mc:Choice>
    <mc:Fallback xmlns="">
      <p:transition spd="slow" advClick="0" advTm="5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5399247" y="0"/>
            <a:ext cx="514588" cy="2613521"/>
          </a:xfrm>
        </p:spPr>
        <p:txBody>
          <a:bodyPr vert="wordArtVert">
            <a:normAutofit/>
          </a:bodyPr>
          <a:lstStyle/>
          <a:p>
            <a:pPr algn="ctr"/>
            <a:r>
              <a:rPr lang="hu-HU" sz="2000" b="1" dirty="0" smtClean="0">
                <a:solidFill>
                  <a:srgbClr val="FF0000"/>
                </a:solidFill>
              </a:rPr>
              <a:t>Farsang</a:t>
            </a:r>
            <a:endParaRPr lang="hu-HU" sz="2000" b="1" dirty="0">
              <a:solidFill>
                <a:srgbClr val="FF0000"/>
              </a:solidFill>
            </a:endParaRPr>
          </a:p>
        </p:txBody>
      </p:sp>
      <p:pic>
        <p:nvPicPr>
          <p:cNvPr id="21" name="Kép 2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0652">
            <a:off x="0" y="0"/>
            <a:ext cx="4781926" cy="305316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22" name="Kép 2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90" y="3229055"/>
            <a:ext cx="5910342" cy="319640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24" name="Kép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17820">
            <a:off x="6624621" y="-53780"/>
            <a:ext cx="6048018" cy="340201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23" name="Kép 2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137"/>
          <a:stretch/>
        </p:blipFill>
        <p:spPr>
          <a:xfrm rot="621658">
            <a:off x="6106332" y="2941693"/>
            <a:ext cx="5661779" cy="377113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566361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random/>
      </p:transition>
    </mc:Choice>
    <mc:Fallback xmlns="">
      <p:transition spd="slow" advClick="0" advTm="5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963424" y="141492"/>
            <a:ext cx="5658853" cy="1325563"/>
          </a:xfrm>
        </p:spPr>
        <p:txBody>
          <a:bodyPr/>
          <a:lstStyle/>
          <a:p>
            <a:pPr algn="ctr"/>
            <a:r>
              <a:rPr lang="hu-HU" dirty="0" smtClean="0"/>
              <a:t>Március 15.</a:t>
            </a:r>
            <a:endParaRPr lang="hu-HU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854" b="19064"/>
          <a:stretch/>
        </p:blipFill>
        <p:spPr>
          <a:xfrm>
            <a:off x="0" y="3697706"/>
            <a:ext cx="9144000" cy="3160294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505" y="0"/>
            <a:ext cx="4379495" cy="5839327"/>
          </a:xfrm>
          <a:prstGeom prst="rect">
            <a:avLst/>
          </a:prstGeom>
        </p:spPr>
      </p:pic>
      <p:pic>
        <p:nvPicPr>
          <p:cNvPr id="2060" name="Picture 12" descr="KÃ©ptalÃ¡lat a kÃ¶vetkezÅre: ânemzeti kokÃ¡rdaâ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2" y="0"/>
            <a:ext cx="2095500" cy="3228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0655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random/>
      </p:transition>
    </mc:Choice>
    <mc:Fallback xmlns="">
      <p:transition spd="slow" advClick="0" advTm="5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531</TotalTime>
  <Words>149</Words>
  <Application>Microsoft Office PowerPoint</Application>
  <PresentationFormat>Szélesvásznú</PresentationFormat>
  <Paragraphs>39</Paragraphs>
  <Slides>30</Slides>
  <Notes>0</Notes>
  <HiddenSlides>0</HiddenSlides>
  <MMClips>1</MMClips>
  <ScaleCrop>false</ScaleCrop>
  <HeadingPairs>
    <vt:vector size="6" baseType="variant">
      <vt:variant>
        <vt:lpstr>Használt betűtípusok</vt:lpstr>
      </vt:variant>
      <vt:variant>
        <vt:i4>4</vt:i4>
      </vt:variant>
      <vt:variant>
        <vt:lpstr>Téma</vt:lpstr>
      </vt:variant>
      <vt:variant>
        <vt:i4>1</vt:i4>
      </vt:variant>
      <vt:variant>
        <vt:lpstr>Diacímek</vt:lpstr>
      </vt:variant>
      <vt:variant>
        <vt:i4>30</vt:i4>
      </vt:variant>
    </vt:vector>
  </HeadingPairs>
  <TitlesOfParts>
    <vt:vector size="35" baseType="lpstr">
      <vt:lpstr>Arial</vt:lpstr>
      <vt:lpstr>Calibri</vt:lpstr>
      <vt:lpstr>Calibri Light</vt:lpstr>
      <vt:lpstr>Times New Roman</vt:lpstr>
      <vt:lpstr>Office-téma</vt:lpstr>
      <vt:lpstr>2017/2018  tanév</vt:lpstr>
      <vt:lpstr>Tanévnyitó szentmise</vt:lpstr>
      <vt:lpstr>Őszi hulladékgyűjtés</vt:lpstr>
      <vt:lpstr>A Mikulás és segítői </vt:lpstr>
      <vt:lpstr>Karácsonyi lelki nap</vt:lpstr>
      <vt:lpstr>6. osztályos tanulók pásztorjátéka</vt:lpstr>
      <vt:lpstr>III. Liliombál</vt:lpstr>
      <vt:lpstr>Farsang</vt:lpstr>
      <vt:lpstr>Március 15.</vt:lpstr>
      <vt:lpstr>Húsvéti lelki nap</vt:lpstr>
      <vt:lpstr>Húsvéti lelkinap</vt:lpstr>
      <vt:lpstr>Fenntarthatósági témahét</vt:lpstr>
      <vt:lpstr>Föld napja</vt:lpstr>
      <vt:lpstr>Anyák napja</vt:lpstr>
      <vt:lpstr>Teremtésvédelmi nap - alsó tagozat</vt:lpstr>
      <vt:lpstr>PowerPoint-bemutató</vt:lpstr>
      <vt:lpstr>Fenntarthatósági témahét, komplex tanulmányi verseny</vt:lpstr>
      <vt:lpstr>Költészet napja Kicsik és …</vt:lpstr>
      <vt:lpstr>… nagyok</vt:lpstr>
      <vt:lpstr>Elsőáldozás Lelketek tisztaságát őrizzétek örökké!</vt:lpstr>
      <vt:lpstr>Szentkúti zarándoklat</vt:lpstr>
      <vt:lpstr>Pünkösdi egyházközösségi délután</vt:lpstr>
      <vt:lpstr>Mátraszentimre</vt:lpstr>
      <vt:lpstr>IV. Béla-nap Vidámság-Jókedv-Szórakozás</vt:lpstr>
      <vt:lpstr>Érseki kitüntetés  Szerémi Fanni 8.c</vt:lpstr>
      <vt:lpstr>Jó tanulók fogadása</vt:lpstr>
      <vt:lpstr>Fairplay-díjas  Bodnár Viktória 8.c</vt:lpstr>
      <vt:lpstr>Szerenád</vt:lpstr>
      <vt:lpstr>PowerPoint-bemutató</vt:lpstr>
      <vt:lpstr>PowerPoint-bemutató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PowerPoint-bemutató</dc:title>
  <dc:creator>Windows-felhasználó</dc:creator>
  <cp:lastModifiedBy>Windows-felhasználó</cp:lastModifiedBy>
  <cp:revision>64</cp:revision>
  <dcterms:created xsi:type="dcterms:W3CDTF">2017-06-19T20:44:10Z</dcterms:created>
  <dcterms:modified xsi:type="dcterms:W3CDTF">2018-06-15T01:26:18Z</dcterms:modified>
</cp:coreProperties>
</file>